
<file path=[Content_Types].xml><?xml version="1.0" encoding="utf-8"?>
<Types xmlns="http://schemas.openxmlformats.org/package/2006/content-types"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3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mp>
</file>

<file path=ppt/media/image2.tmp>
</file>

<file path=ppt/media/image3.tmp>
</file>

<file path=ppt/media/image4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1726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350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8123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9738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1540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417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062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9490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557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070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4330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9C045C-09FD-480A-BB09-C07AD8A5A9DD}" type="datetimeFigureOut">
              <a:rPr lang="zh-CN" altLang="en-US" smtClean="0"/>
              <a:t>2019/7/21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69667-A830-427E-9434-2D956C3BC9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332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smtClean="0"/>
              <a:t>大田病害解决方案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393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1. </a:t>
            </a:r>
            <a:r>
              <a:rPr lang="zh-CN" altLang="en-US" dirty="0" smtClean="0"/>
              <a:t>数据标注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数据标注：</a:t>
            </a:r>
            <a:r>
              <a:rPr lang="zh-CN" altLang="en-US" dirty="0"/>
              <a:t>每</a:t>
            </a:r>
            <a:r>
              <a:rPr lang="zh-CN" altLang="en-US" dirty="0" smtClean="0"/>
              <a:t>类先标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张图，做出第一版本看结果。</a:t>
            </a:r>
          </a:p>
          <a:p>
            <a:r>
              <a:rPr lang="zh-CN" altLang="en-US" dirty="0" smtClean="0"/>
              <a:t>规则：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/>
              <a:t>）每张图至少标一个正样本区域</a:t>
            </a:r>
            <a:r>
              <a:rPr lang="zh-CN" altLang="en-US" dirty="0" smtClean="0"/>
              <a:t>。每个区域标注边缘上的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个点，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个点连成的四边形能较好地包围病害区域。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）对面积较小、密集的多个病害区域，可以标为一个大区域。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3</a:t>
            </a:r>
            <a:r>
              <a:rPr lang="zh-CN" altLang="en-US" dirty="0" smtClean="0"/>
              <a:t>）不要求标全，对模棱两可的区域，不用标。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2526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2. </a:t>
            </a:r>
            <a:r>
              <a:rPr lang="zh-CN" altLang="en-US" dirty="0" smtClean="0"/>
              <a:t>标注工具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）在</a:t>
            </a:r>
            <a:r>
              <a:rPr lang="zh-CN" altLang="en-US" dirty="0"/>
              <a:t>自己电脑上，</a:t>
            </a:r>
            <a:r>
              <a:rPr lang="en-US" altLang="zh-CN" dirty="0"/>
              <a:t>pip install </a:t>
            </a:r>
            <a:r>
              <a:rPr lang="en-US" altLang="zh-CN" dirty="0" err="1" smtClean="0"/>
              <a:t>labelme</a:t>
            </a:r>
            <a:r>
              <a:rPr lang="zh-CN" altLang="en-US" dirty="0" smtClean="0"/>
              <a:t>（如果你有虚拟环境，可以先进虚拟环境再执行这步）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/>
              <a:t>2</a:t>
            </a:r>
            <a:r>
              <a:rPr lang="zh-CN" altLang="en-US" dirty="0" smtClean="0"/>
              <a:t>）命令行</a:t>
            </a:r>
            <a:r>
              <a:rPr lang="zh-CN" altLang="en-US" dirty="0"/>
              <a:t>下输入</a:t>
            </a:r>
            <a:r>
              <a:rPr lang="en-US" altLang="zh-CN" dirty="0" err="1"/>
              <a:t>labelme</a:t>
            </a:r>
            <a:r>
              <a:rPr lang="zh-CN" altLang="en-US" dirty="0"/>
              <a:t>即可打开</a:t>
            </a:r>
            <a:r>
              <a:rPr lang="zh-CN" altLang="en-US" dirty="0" smtClean="0"/>
              <a:t>程序，建议增加一个参数</a:t>
            </a:r>
            <a:r>
              <a:rPr lang="en-US" altLang="zh-CN" dirty="0" smtClean="0"/>
              <a:t>—</a:t>
            </a:r>
            <a:r>
              <a:rPr lang="en-US" altLang="zh-CN" dirty="0" err="1" smtClean="0"/>
              <a:t>nodata</a:t>
            </a:r>
            <a:r>
              <a:rPr lang="zh-CN" altLang="en-US" dirty="0" smtClean="0"/>
              <a:t>，即输入 </a:t>
            </a:r>
            <a:r>
              <a:rPr lang="en-US" altLang="zh-CN" dirty="0" err="1" smtClean="0"/>
              <a:t>labelme</a:t>
            </a:r>
            <a:r>
              <a:rPr lang="en-US" altLang="zh-CN" dirty="0" smtClean="0"/>
              <a:t> --</a:t>
            </a:r>
            <a:r>
              <a:rPr lang="en-US" altLang="zh-CN" dirty="0" err="1" smtClean="0"/>
              <a:t>nodata</a:t>
            </a:r>
            <a:r>
              <a:rPr lang="zh-CN" altLang="en-US" dirty="0" smtClean="0"/>
              <a:t>，软件即可打开。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3</a:t>
            </a:r>
            <a:r>
              <a:rPr lang="zh-CN" altLang="en-US" dirty="0" smtClean="0"/>
              <a:t>）如图，先打开图像目录，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再点击</a:t>
            </a:r>
            <a:r>
              <a:rPr lang="en-US" altLang="zh-CN" dirty="0" smtClean="0"/>
              <a:t>create polygons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在目标边缘点击若干个</a:t>
            </a:r>
            <a:r>
              <a:rPr lang="zh-CN" altLang="en-US" smtClean="0"/>
              <a:t>点（建议</a:t>
            </a:r>
            <a:r>
              <a:rPr lang="en-US" altLang="zh-CN" smtClean="0"/>
              <a:t>4</a:t>
            </a:r>
            <a:r>
              <a:rPr lang="zh-CN" altLang="en-US" dirty="0" smtClean="0"/>
              <a:t>个左右），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形成一个闭合多边形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4</a:t>
            </a:r>
            <a:r>
              <a:rPr lang="zh-CN" altLang="en-US" dirty="0" smtClean="0"/>
              <a:t>）最后点</a:t>
            </a:r>
            <a:r>
              <a:rPr lang="en-US" altLang="zh-CN" dirty="0" smtClean="0"/>
              <a:t>Next Image</a:t>
            </a:r>
            <a:r>
              <a:rPr lang="zh-CN" altLang="en-US" dirty="0" smtClean="0"/>
              <a:t>，保存为</a:t>
            </a:r>
            <a:r>
              <a:rPr lang="en-US" altLang="zh-CN" dirty="0" err="1" smtClean="0"/>
              <a:t>json</a:t>
            </a:r>
            <a:r>
              <a:rPr lang="zh-CN" altLang="en-US" dirty="0" smtClean="0"/>
              <a:t>文件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/>
              <a:t>即</a:t>
            </a:r>
            <a:r>
              <a:rPr lang="zh-CN" altLang="en-US" dirty="0" smtClean="0"/>
              <a:t>完成这张图标注</a:t>
            </a:r>
            <a:endParaRPr lang="en-US" altLang="zh-CN" dirty="0" smtClean="0"/>
          </a:p>
        </p:txBody>
      </p:sp>
      <p:pic>
        <p:nvPicPr>
          <p:cNvPr id="4" name="图片 3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0179" y="3512320"/>
            <a:ext cx="4538646" cy="3230312"/>
          </a:xfrm>
          <a:prstGeom prst="rect">
            <a:avLst/>
          </a:prstGeom>
        </p:spPr>
      </p:pic>
      <p:sp>
        <p:nvSpPr>
          <p:cNvPr id="5" name="椭圆形标注 4"/>
          <p:cNvSpPr/>
          <p:nvPr/>
        </p:nvSpPr>
        <p:spPr>
          <a:xfrm>
            <a:off x="7648486" y="3956703"/>
            <a:ext cx="1401510" cy="358923"/>
          </a:xfrm>
          <a:prstGeom prst="wedgeEllipseCallout">
            <a:avLst>
              <a:gd name="adj1" fmla="val -83333"/>
              <a:gd name="adj2" fmla="val 52976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第</a:t>
            </a:r>
            <a:r>
              <a:rPr lang="en-US" altLang="zh-CN" dirty="0" smtClean="0"/>
              <a:t>1</a:t>
            </a:r>
            <a:r>
              <a:rPr lang="zh-CN" altLang="en-US" dirty="0" smtClean="0"/>
              <a:t>步</a:t>
            </a:r>
            <a:endParaRPr lang="zh-CN" altLang="en-US" dirty="0"/>
          </a:p>
        </p:txBody>
      </p:sp>
      <p:sp>
        <p:nvSpPr>
          <p:cNvPr id="7" name="椭圆形标注 6"/>
          <p:cNvSpPr/>
          <p:nvPr/>
        </p:nvSpPr>
        <p:spPr>
          <a:xfrm>
            <a:off x="7920527" y="5778335"/>
            <a:ext cx="1401510" cy="358923"/>
          </a:xfrm>
          <a:prstGeom prst="wedgeEllipseCallout">
            <a:avLst>
              <a:gd name="adj1" fmla="val -83333"/>
              <a:gd name="adj2" fmla="val 52976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步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07770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标注示例</a:t>
            </a:r>
            <a:endParaRPr lang="zh-CN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628" y="1690688"/>
            <a:ext cx="7394325" cy="469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031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99" y="308855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标注示例</a:t>
            </a:r>
            <a:endParaRPr lang="zh-CN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7880" y="1199362"/>
            <a:ext cx="8616238" cy="565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361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8417230" y="3150330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细小密集的区域可以连成一片标注</a:t>
            </a:r>
            <a:endParaRPr lang="zh-CN" altLang="en-US" dirty="0"/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标注示例</a:t>
            </a:r>
            <a:endParaRPr lang="zh-CN" altLang="en-US" dirty="0"/>
          </a:p>
        </p:txBody>
      </p:sp>
      <p:pic>
        <p:nvPicPr>
          <p:cNvPr id="3" name="图片 2" descr="屏幕剪辑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813" y="1690688"/>
            <a:ext cx="7152139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579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zh-CN" altLang="en-US" dirty="0" smtClean="0"/>
              <a:t>算法思路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）预处理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由</a:t>
            </a:r>
            <a:r>
              <a:rPr lang="en-US" altLang="zh-CN" dirty="0" smtClean="0"/>
              <a:t>4</a:t>
            </a:r>
            <a:r>
              <a:rPr lang="zh-CN" altLang="en-US" dirty="0" smtClean="0"/>
              <a:t>个点坐标生成矩形包围框</a:t>
            </a:r>
            <a:r>
              <a:rPr lang="en-US" altLang="zh-CN" dirty="0" err="1" smtClean="0"/>
              <a:t>gt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在每个标注区域附近随机取矩形框</a:t>
            </a:r>
            <a:r>
              <a:rPr lang="zh-CN" altLang="en-US" dirty="0" smtClean="0"/>
              <a:t>，与</a:t>
            </a:r>
            <a:r>
              <a:rPr lang="en-US" altLang="zh-CN" dirty="0" err="1" smtClean="0"/>
              <a:t>gt</a:t>
            </a:r>
            <a:r>
              <a:rPr lang="zh-CN" altLang="en-US" dirty="0" smtClean="0"/>
              <a:t>重合度较高的，作为</a:t>
            </a:r>
            <a:r>
              <a:rPr lang="zh-CN" altLang="en-US" dirty="0" smtClean="0"/>
              <a:t>该类别的正样本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每个正样本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224x224</a:t>
            </a:r>
            <a:r>
              <a:rPr lang="zh-CN" altLang="en-US" dirty="0" smtClean="0"/>
              <a:t>，作为网络输入。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在图像没有病害的区域随机截取矩形区域，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</a:t>
            </a:r>
            <a:r>
              <a:rPr lang="zh-CN" altLang="en-US" dirty="0" smtClean="0"/>
              <a:t>，作为第</a:t>
            </a:r>
            <a:r>
              <a:rPr lang="en-US" altLang="zh-CN" dirty="0" smtClean="0"/>
              <a:t>7</a:t>
            </a:r>
            <a:r>
              <a:rPr lang="zh-CN" altLang="en-US" dirty="0" smtClean="0"/>
              <a:t>类样本。</a:t>
            </a:r>
            <a:endParaRPr lang="en-US" altLang="zh-CN" dirty="0" smtClean="0"/>
          </a:p>
          <a:p>
            <a:r>
              <a:rPr lang="en-US" altLang="zh-CN" dirty="0" smtClean="0"/>
              <a:t>2</a:t>
            </a:r>
            <a:r>
              <a:rPr lang="zh-CN" altLang="en-US" dirty="0" smtClean="0"/>
              <a:t>）训练：采用</a:t>
            </a:r>
            <a:r>
              <a:rPr lang="en-US" altLang="zh-CN" dirty="0" smtClean="0"/>
              <a:t>resnet18</a:t>
            </a:r>
            <a:r>
              <a:rPr lang="zh-CN" altLang="en-US" dirty="0" smtClean="0"/>
              <a:t>，训练</a:t>
            </a:r>
            <a:r>
              <a:rPr lang="en-US" altLang="zh-CN" dirty="0" smtClean="0"/>
              <a:t>7</a:t>
            </a:r>
            <a:r>
              <a:rPr lang="zh-CN" altLang="en-US" dirty="0" smtClean="0"/>
              <a:t>分类。</a:t>
            </a:r>
            <a:endParaRPr lang="en-US" altLang="zh-CN" dirty="0" smtClean="0"/>
          </a:p>
          <a:p>
            <a:r>
              <a:rPr lang="en-US" altLang="zh-CN" dirty="0" smtClean="0"/>
              <a:t>3</a:t>
            </a:r>
            <a:r>
              <a:rPr lang="zh-CN" altLang="en-US" dirty="0" smtClean="0"/>
              <a:t>）测试：在原图上等间隔取不同大小的正方形区域，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</a:t>
            </a:r>
            <a:r>
              <a:rPr lang="zh-CN" altLang="en-US" dirty="0" smtClean="0"/>
              <a:t>，进行分类。最终判断结果由多个正方形分类结果投票决定。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4030287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3. </a:t>
            </a:r>
            <a:r>
              <a:rPr lang="zh-CN" altLang="en-US" dirty="0" smtClean="0"/>
              <a:t>训练、测试步骤</a:t>
            </a:r>
            <a:r>
              <a:rPr lang="zh-CN" altLang="en-US" dirty="0" smtClean="0"/>
              <a:t>详解（仅供参考）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altLang="zh-CN" dirty="0" smtClean="0"/>
              <a:t>1</a:t>
            </a:r>
            <a:r>
              <a:rPr lang="zh-CN" altLang="en-US" dirty="0" smtClean="0"/>
              <a:t>）数据划分</a:t>
            </a:r>
            <a:endParaRPr lang="en-US" altLang="zh-CN" dirty="0" smtClean="0"/>
          </a:p>
          <a:p>
            <a:pPr marL="0" indent="0">
              <a:buNone/>
            </a:pPr>
            <a:r>
              <a:rPr lang="zh-CN" altLang="en-US" dirty="0" smtClean="0"/>
              <a:t>假设每类标注了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张，则</a:t>
            </a:r>
            <a:r>
              <a:rPr lang="en-US" altLang="zh-CN" dirty="0" smtClean="0"/>
              <a:t>85</a:t>
            </a:r>
            <a:r>
              <a:rPr lang="zh-CN" altLang="en-US" dirty="0" smtClean="0"/>
              <a:t>张作为训练集，</a:t>
            </a:r>
            <a:r>
              <a:rPr lang="en-US" altLang="zh-CN" dirty="0" smtClean="0"/>
              <a:t>15</a:t>
            </a:r>
            <a:r>
              <a:rPr lang="zh-CN" altLang="en-US" dirty="0" smtClean="0"/>
              <a:t>张作为验证集，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张以外的所有图作为测试集。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2</a:t>
            </a:r>
            <a:r>
              <a:rPr lang="zh-CN" altLang="en-US" dirty="0" smtClean="0"/>
              <a:t>）正样本预处理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取标注点的</a:t>
            </a:r>
            <a:r>
              <a:rPr lang="en-US" altLang="zh-CN" dirty="0" smtClean="0"/>
              <a:t>x</a:t>
            </a:r>
            <a:r>
              <a:rPr lang="zh-CN" altLang="en-US" dirty="0" smtClean="0"/>
              <a:t>，</a:t>
            </a:r>
            <a:r>
              <a:rPr lang="en-US" altLang="zh-CN" dirty="0" smtClean="0"/>
              <a:t>y</a:t>
            </a:r>
            <a:r>
              <a:rPr lang="zh-CN" altLang="en-US" dirty="0" smtClean="0"/>
              <a:t>方向的最大值</a:t>
            </a:r>
            <a:r>
              <a:rPr lang="zh-CN" altLang="en-US" dirty="0"/>
              <a:t>和最小值</a:t>
            </a:r>
            <a:r>
              <a:rPr lang="zh-CN" altLang="en-US" dirty="0" smtClean="0"/>
              <a:t>，即可由</a:t>
            </a:r>
            <a:r>
              <a:rPr lang="en-US" altLang="zh-CN" dirty="0"/>
              <a:t>4</a:t>
            </a:r>
            <a:r>
              <a:rPr lang="zh-CN" altLang="en-US" dirty="0"/>
              <a:t>个点坐标生成</a:t>
            </a:r>
            <a:r>
              <a:rPr lang="zh-CN" altLang="en-US" dirty="0" smtClean="0"/>
              <a:t>矩形框</a:t>
            </a:r>
            <a:r>
              <a:rPr lang="en-US" altLang="zh-CN" dirty="0" smtClean="0"/>
              <a:t>ground truth (</a:t>
            </a:r>
            <a:r>
              <a:rPr lang="en-US" altLang="zh-CN" dirty="0" err="1" smtClean="0"/>
              <a:t>gt</a:t>
            </a:r>
            <a:r>
              <a:rPr lang="en-US" altLang="zh-CN" dirty="0" smtClean="0"/>
              <a:t>)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</a:t>
            </a:r>
            <a:r>
              <a:rPr lang="zh-CN" altLang="en-US" dirty="0" smtClean="0"/>
              <a:t>每个</a:t>
            </a:r>
            <a:r>
              <a:rPr lang="en-US" altLang="zh-CN" dirty="0" err="1" smtClean="0"/>
              <a:t>gt</a:t>
            </a:r>
            <a:r>
              <a:rPr lang="en-US" altLang="zh-CN" dirty="0" smtClean="0"/>
              <a:t> </a:t>
            </a:r>
            <a:r>
              <a:rPr lang="zh-CN" altLang="en-US" dirty="0" smtClean="0"/>
              <a:t>中心点附近一定范围内，随机</a:t>
            </a:r>
            <a:r>
              <a:rPr lang="zh-CN" altLang="en-US" dirty="0" smtClean="0"/>
              <a:t>取矩形框</a:t>
            </a:r>
            <a:r>
              <a:rPr lang="zh-CN" altLang="en-US" dirty="0" smtClean="0"/>
              <a:t>，宽高比在</a:t>
            </a:r>
            <a:r>
              <a:rPr lang="en-US" altLang="zh-CN" dirty="0" smtClean="0"/>
              <a:t>[3/4, 4/3]</a:t>
            </a:r>
            <a:r>
              <a:rPr lang="zh-CN" altLang="en-US" dirty="0" smtClean="0"/>
              <a:t>区间随机取值</a:t>
            </a:r>
            <a:r>
              <a:rPr lang="zh-CN" altLang="en-US" dirty="0"/>
              <a:t>，</a:t>
            </a:r>
            <a:r>
              <a:rPr lang="zh-CN" altLang="en-US" dirty="0" smtClean="0"/>
              <a:t>如果该矩形框和</a:t>
            </a:r>
            <a:r>
              <a:rPr lang="en-US" altLang="zh-CN" dirty="0" err="1" smtClean="0"/>
              <a:t>gt</a:t>
            </a:r>
            <a:r>
              <a:rPr lang="en-US" altLang="zh-CN" dirty="0" smtClean="0"/>
              <a:t> </a:t>
            </a:r>
            <a:r>
              <a:rPr lang="zh-CN" altLang="en-US" dirty="0" smtClean="0"/>
              <a:t>的交并</a:t>
            </a:r>
            <a:r>
              <a:rPr lang="zh-CN" altLang="en-US" dirty="0"/>
              <a:t>比大于</a:t>
            </a:r>
            <a:r>
              <a:rPr lang="en-US" altLang="zh-CN" dirty="0"/>
              <a:t>20</a:t>
            </a:r>
            <a:r>
              <a:rPr lang="en-US" altLang="zh-CN" dirty="0" smtClean="0"/>
              <a:t>%</a:t>
            </a:r>
            <a:r>
              <a:rPr lang="zh-CN" altLang="en-US" dirty="0" smtClean="0"/>
              <a:t>，并且</a:t>
            </a:r>
            <a:r>
              <a:rPr lang="zh-CN" altLang="en-US" dirty="0" smtClean="0"/>
              <a:t>覆盖</a:t>
            </a:r>
            <a:r>
              <a:rPr lang="en-US" altLang="zh-CN" dirty="0" err="1" smtClean="0"/>
              <a:t>gt</a:t>
            </a:r>
            <a:r>
              <a:rPr lang="zh-CN" altLang="en-US" dirty="0" smtClean="0"/>
              <a:t>的面积</a:t>
            </a:r>
            <a:r>
              <a:rPr lang="zh-CN" altLang="en-US" dirty="0" smtClean="0"/>
              <a:t>超过</a:t>
            </a:r>
            <a:r>
              <a:rPr lang="en-US" altLang="zh-CN" dirty="0"/>
              <a:t>3</a:t>
            </a:r>
            <a:r>
              <a:rPr lang="en-US" altLang="zh-CN" dirty="0" smtClean="0"/>
              <a:t>0</a:t>
            </a:r>
            <a:r>
              <a:rPr lang="en-US" altLang="zh-CN" dirty="0" smtClean="0"/>
              <a:t>%</a:t>
            </a:r>
            <a:r>
              <a:rPr lang="zh-CN" altLang="en-US" dirty="0" smtClean="0"/>
              <a:t>，则</a:t>
            </a:r>
            <a:r>
              <a:rPr lang="zh-CN" altLang="en-US" dirty="0" smtClean="0"/>
              <a:t>作为该类别的正</a:t>
            </a:r>
            <a:r>
              <a:rPr lang="zh-CN" altLang="en-US" dirty="0" smtClean="0"/>
              <a:t>样本。每个</a:t>
            </a:r>
            <a:r>
              <a:rPr lang="zh-CN" altLang="en-US" dirty="0" smtClean="0"/>
              <a:t>正样本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224x224</a:t>
            </a:r>
            <a:r>
              <a:rPr lang="zh-CN" altLang="en-US" dirty="0" smtClean="0"/>
              <a:t>，作为网络输入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此预处理过程适用于训练集和验证集。这个过程已经包含了平移、缩放、宽高比的数据增强，但不包含旋转。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3</a:t>
            </a:r>
            <a:r>
              <a:rPr lang="zh-CN" altLang="en-US" dirty="0" smtClean="0"/>
              <a:t>）负样本（正常样本）选取：需要适当标一些无病害的大片区域，在这些区域</a:t>
            </a:r>
            <a:r>
              <a:rPr lang="zh-CN" altLang="en-US" dirty="0" smtClean="0"/>
              <a:t>随机截取矩形区域，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224x224</a:t>
            </a:r>
            <a:r>
              <a:rPr lang="zh-CN" altLang="en-US" dirty="0" smtClean="0"/>
              <a:t>，作为正常（第</a:t>
            </a:r>
            <a:r>
              <a:rPr lang="en-US" altLang="zh-CN" dirty="0" smtClean="0"/>
              <a:t>7</a:t>
            </a:r>
            <a:r>
              <a:rPr lang="zh-CN" altLang="en-US" dirty="0"/>
              <a:t>类）样本</a:t>
            </a:r>
            <a:r>
              <a:rPr lang="zh-CN" altLang="en-US" dirty="0" smtClean="0"/>
              <a:t>。另外，到校园里用手机拍各种绿色植物，从中截取矩形区域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</a:t>
            </a:r>
            <a:r>
              <a:rPr lang="zh-CN" altLang="en-US" dirty="0" smtClean="0"/>
              <a:t>，这可以作为负样本的主要来源。注意</a:t>
            </a:r>
            <a:r>
              <a:rPr lang="en-US" altLang="zh-CN" dirty="0" smtClean="0"/>
              <a:t>7</a:t>
            </a:r>
            <a:r>
              <a:rPr lang="zh-CN" altLang="en-US" dirty="0" smtClean="0"/>
              <a:t>个类别的训练数据要均衡，数量差别不要太大。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3</a:t>
            </a:r>
            <a:r>
              <a:rPr lang="zh-CN" altLang="en-US" dirty="0" smtClean="0"/>
              <a:t>）</a:t>
            </a:r>
            <a:r>
              <a:rPr lang="zh-CN" altLang="en-US" dirty="0" smtClean="0"/>
              <a:t>训练：采用</a:t>
            </a:r>
            <a:r>
              <a:rPr lang="en-US" altLang="zh-CN" dirty="0" smtClean="0"/>
              <a:t>resnet18</a:t>
            </a:r>
            <a:r>
              <a:rPr lang="zh-CN" altLang="en-US" dirty="0" smtClean="0"/>
              <a:t>，训练</a:t>
            </a:r>
            <a:r>
              <a:rPr lang="en-US" altLang="zh-CN" dirty="0" smtClean="0"/>
              <a:t>7</a:t>
            </a:r>
            <a:r>
              <a:rPr lang="zh-CN" altLang="en-US" dirty="0" smtClean="0"/>
              <a:t>分类</a:t>
            </a:r>
            <a:r>
              <a:rPr lang="zh-CN" altLang="en-US" dirty="0" smtClean="0"/>
              <a:t>。由于</a:t>
            </a:r>
            <a:r>
              <a:rPr lang="en-US" altLang="zh-CN" dirty="0" smtClean="0"/>
              <a:t>224</a:t>
            </a:r>
            <a:r>
              <a:rPr lang="zh-CN" altLang="en-US" dirty="0" smtClean="0"/>
              <a:t>是标准大小，训练时可以使用预训练模型。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/>
              <a:t>4</a:t>
            </a:r>
            <a:r>
              <a:rPr lang="zh-CN" altLang="en-US" dirty="0" smtClean="0"/>
              <a:t>）</a:t>
            </a:r>
            <a:r>
              <a:rPr lang="zh-CN" altLang="en-US" dirty="0" smtClean="0"/>
              <a:t>测试：在原图上等间隔取不同大小的正方形区域，</a:t>
            </a:r>
            <a:r>
              <a:rPr lang="en-US" altLang="zh-CN" dirty="0" smtClean="0"/>
              <a:t>resize</a:t>
            </a:r>
            <a:r>
              <a:rPr lang="zh-CN" altLang="en-US" dirty="0" smtClean="0"/>
              <a:t>为</a:t>
            </a:r>
            <a:r>
              <a:rPr lang="en-US" altLang="zh-CN" dirty="0" smtClean="0"/>
              <a:t>224</a:t>
            </a:r>
            <a:r>
              <a:rPr lang="zh-CN" altLang="en-US" dirty="0" smtClean="0"/>
              <a:t>，进行分类。最终判断结果由多个正方形分类结果投票决定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5</a:t>
            </a:r>
            <a:r>
              <a:rPr lang="zh-CN" altLang="en-US" dirty="0" smtClean="0"/>
              <a:t>）进一步优化：正样本预处理可以</a:t>
            </a:r>
            <a:r>
              <a:rPr lang="zh-CN" altLang="en-US" dirty="0"/>
              <a:t>加上旋转，即对大图和</a:t>
            </a:r>
            <a:r>
              <a:rPr lang="en-US" altLang="zh-CN" dirty="0"/>
              <a:t>4</a:t>
            </a:r>
            <a:r>
              <a:rPr lang="zh-CN" altLang="en-US" dirty="0"/>
              <a:t>个点坐标都做旋转</a:t>
            </a:r>
            <a:r>
              <a:rPr lang="zh-CN" altLang="en-US" dirty="0" smtClean="0"/>
              <a:t>，然后按第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步进行处理。</a:t>
            </a:r>
            <a:endParaRPr lang="en-US" altLang="zh-CN" dirty="0" smtClean="0"/>
          </a:p>
          <a:p>
            <a:pPr marL="0" indent="0">
              <a:buNone/>
            </a:pPr>
            <a:r>
              <a:rPr lang="en-US" altLang="zh-CN" dirty="0" smtClean="0"/>
              <a:t>6</a:t>
            </a:r>
            <a:r>
              <a:rPr lang="zh-CN" altLang="en-US" dirty="0" smtClean="0"/>
              <a:t>）进一步优化：在校园植物图片上进行测试，把误报为病害的图取出，人工筛选后作为困难负样本加入进行</a:t>
            </a:r>
            <a:r>
              <a:rPr lang="en-US" altLang="zh-CN" dirty="0" smtClean="0"/>
              <a:t>fine-tune</a:t>
            </a:r>
            <a:r>
              <a:rPr lang="zh-CN" altLang="en-US" dirty="0" smtClean="0"/>
              <a:t>训练。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943494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729</Words>
  <Application>Microsoft Office PowerPoint</Application>
  <PresentationFormat>宽屏</PresentationFormat>
  <Paragraphs>42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宋体</vt:lpstr>
      <vt:lpstr>Arial</vt:lpstr>
      <vt:lpstr>Calibri</vt:lpstr>
      <vt:lpstr>Calibri Light</vt:lpstr>
      <vt:lpstr>Office 主题</vt:lpstr>
      <vt:lpstr>大田病害解决方案</vt:lpstr>
      <vt:lpstr>1. 数据标注</vt:lpstr>
      <vt:lpstr>2. 标注工具</vt:lpstr>
      <vt:lpstr>标注示例</vt:lpstr>
      <vt:lpstr>标注示例</vt:lpstr>
      <vt:lpstr>标注示例</vt:lpstr>
      <vt:lpstr>3. 算法思路</vt:lpstr>
      <vt:lpstr>3. 训练、测试步骤详解（仅供参考）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PC</cp:lastModifiedBy>
  <cp:revision>31</cp:revision>
  <dcterms:created xsi:type="dcterms:W3CDTF">2019-07-19T10:51:11Z</dcterms:created>
  <dcterms:modified xsi:type="dcterms:W3CDTF">2019-07-21T12:47:53Z</dcterms:modified>
</cp:coreProperties>
</file>

<file path=docProps/thumbnail.jpeg>
</file>